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72" r:id="rId6"/>
    <p:sldId id="280" r:id="rId7"/>
    <p:sldId id="259" r:id="rId8"/>
    <p:sldId id="363" r:id="rId9"/>
    <p:sldId id="386" r:id="rId10"/>
    <p:sldId id="370" r:id="rId11"/>
    <p:sldId id="338" r:id="rId12"/>
    <p:sldId id="388" r:id="rId13"/>
    <p:sldId id="365" r:id="rId14"/>
    <p:sldId id="389" r:id="rId15"/>
    <p:sldId id="387" r:id="rId16"/>
    <p:sldId id="374" r:id="rId17"/>
    <p:sldId id="375" r:id="rId18"/>
    <p:sldId id="390" r:id="rId19"/>
    <p:sldId id="392" r:id="rId20"/>
    <p:sldId id="393" r:id="rId21"/>
    <p:sldId id="394" r:id="rId22"/>
    <p:sldId id="395" r:id="rId23"/>
    <p:sldId id="396" r:id="rId24"/>
    <p:sldId id="397" r:id="rId25"/>
    <p:sldId id="3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F6F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7A2518-588E-468B-9EEF-873672622CE8}" v="145" dt="2018-10-14T11:28:00.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05" autoAdjust="0"/>
    <p:restoredTop sz="94660"/>
  </p:normalViewPr>
  <p:slideViewPr>
    <p:cSldViewPr snapToGrid="0">
      <p:cViewPr varScale="1">
        <p:scale>
          <a:sx n="54" d="100"/>
          <a:sy n="54" d="100"/>
        </p:scale>
        <p:origin x="60" y="2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10/14/2018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10/14/2018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5881" y="4267831"/>
            <a:ext cx="5521655" cy="2132969"/>
          </a:xfrm>
        </p:spPr>
        <p:txBody>
          <a:bodyPr anchor="t">
            <a:normAutofit/>
          </a:bodyPr>
          <a:lstStyle/>
          <a:p>
            <a:pPr algn="l"/>
            <a:r>
              <a:rPr lang="en-US"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Forgiveness</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6586186" y="3428999"/>
            <a:ext cx="4805691" cy="838831"/>
          </a:xfrm>
        </p:spPr>
        <p:txBody>
          <a:bodyPr anchor="b">
            <a:normAutofit/>
          </a:bodyPr>
          <a:lstStyle/>
          <a:p>
            <a:pPr algn="l"/>
            <a:r>
              <a:rPr lang="en-US" sz="3200" b="1" dirty="0">
                <a:solidFill>
                  <a:srgbClr val="000000"/>
                </a:solidFill>
                <a:effectLst>
                  <a:outerShdw blurRad="38100" dist="38100" dir="2700000" algn="tl">
                    <a:srgbClr val="000000">
                      <a:alpha val="43137"/>
                    </a:srgbClr>
                  </a:outerShdw>
                </a:effectLst>
              </a:rPr>
              <a:t>1 Samuel 25</a:t>
            </a:r>
          </a:p>
        </p:txBody>
      </p:sp>
      <p:sp>
        <p:nvSpPr>
          <p:cNvPr id="4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8F2ABD0-85D4-439B-AC86-2C2C0523CD2E}"/>
              </a:ext>
            </a:extLst>
          </p:cNvPr>
          <p:cNvPicPr>
            <a:picLocks noChangeAspect="1"/>
          </p:cNvPicPr>
          <p:nvPr/>
        </p:nvPicPr>
        <p:blipFill rotWithShape="1">
          <a:blip r:embed="rId3">
            <a:alphaModFix/>
            <a:extLst/>
          </a:blip>
          <a:srcRect l="37266" r="3425"/>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172385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Psalm 3:7  Arise, O LORD; save me, O my God: for thou hast smitten all mine enemies upon the cheek bone; thou hast broken the teeth of the ungodly. </a:t>
            </a:r>
          </a:p>
        </p:txBody>
      </p:sp>
    </p:spTree>
    <p:extLst>
      <p:ext uri="{BB962C8B-B14F-4D97-AF65-F5344CB8AC3E}">
        <p14:creationId xmlns:p14="http://schemas.microsoft.com/office/powerpoint/2010/main" val="144843420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CF4B3-090F-4AB2-BF3A-0E067360870C}"/>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20"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b="1" dirty="0">
                <a:solidFill>
                  <a:schemeClr val="tx1">
                    <a:lumMod val="85000"/>
                    <a:lumOff val="15000"/>
                  </a:schemeClr>
                </a:solidFill>
              </a:rPr>
              <a:t>Abigail’s was </a:t>
            </a:r>
            <a:r>
              <a:rPr lang="en-US" sz="3300" b="1" u="sng" dirty="0">
                <a:solidFill>
                  <a:schemeClr val="tx1">
                    <a:lumMod val="85000"/>
                    <a:lumOff val="15000"/>
                  </a:schemeClr>
                </a:solidFill>
              </a:rPr>
              <a:t>humble</a:t>
            </a:r>
            <a:r>
              <a:rPr lang="en-US" sz="3300" b="1" dirty="0">
                <a:solidFill>
                  <a:schemeClr val="tx1">
                    <a:lumMod val="85000"/>
                    <a:lumOff val="15000"/>
                  </a:schemeClr>
                </a:solidFill>
              </a:rPr>
              <a:t> at first sight!</a:t>
            </a:r>
          </a:p>
        </p:txBody>
      </p:sp>
      <p:cxnSp>
        <p:nvCxnSpPr>
          <p:cNvPr id="21"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532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E1127-CF3C-4215-9447-CC4588A8260D}"/>
              </a:ext>
            </a:extLst>
          </p:cNvPr>
          <p:cNvPicPr>
            <a:picLocks noChangeAspect="1"/>
          </p:cNvPicPr>
          <p:nvPr/>
        </p:nvPicPr>
        <p:blipFill rotWithShape="1">
          <a:blip r:embed="rId2">
            <a:alphaModFix/>
            <a:extLst/>
          </a:blip>
          <a:srcRect l="44941" r="844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50843" y="798445"/>
            <a:ext cx="8582140" cy="1311664"/>
          </a:xfrm>
        </p:spPr>
        <p:txBody>
          <a:bodyPr>
            <a:normAutofit/>
          </a:bodyPr>
          <a:lstStyle/>
          <a:p>
            <a:r>
              <a:rPr lang="en-US" sz="4800" b="1" dirty="0">
                <a:solidFill>
                  <a:srgbClr val="000000"/>
                </a:solidFill>
                <a:latin typeface="Century Gothic" panose="020B0502020202020204" pitchFamily="34" charset="0"/>
              </a:rPr>
              <a:t>KEYS to conflict resolution.</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4997" y="1652530"/>
            <a:ext cx="5485634" cy="4946573"/>
          </a:xfrm>
        </p:spPr>
        <p:txBody>
          <a:bodyPr anchor="ctr">
            <a:noAutofit/>
          </a:bodyPr>
          <a:lstStyle/>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Proverbs 15:1  A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soft</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answer </a:t>
            </a:r>
            <a:r>
              <a:rPr lang="en-US" sz="3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turneth</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away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wrath</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1 Corinthians 6:7b Why do ye not rather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take wrong</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why do ye not rather suffer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yourselves</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be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defrauded</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Acknowledge the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sin</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555310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Colossians 2:13-14 And you, being dead in your sins and the uncircumcision of your flesh, hath he quickened together with him, having forgiven you all trespasses; 14  Blotting out the handwriting of ordinances that was against us, which was contrary to us, and took it out of the way, nailing it to his cross;</a:t>
            </a:r>
          </a:p>
        </p:txBody>
      </p:sp>
    </p:spTree>
    <p:extLst>
      <p:ext uri="{BB962C8B-B14F-4D97-AF65-F5344CB8AC3E}">
        <p14:creationId xmlns:p14="http://schemas.microsoft.com/office/powerpoint/2010/main" val="29753194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Corinthians 5:21  For he hath made him to be sin for us, who knew no sin; that we might be made the righteousness of God in him.</a:t>
            </a:r>
          </a:p>
        </p:txBody>
      </p:sp>
    </p:spTree>
    <p:extLst>
      <p:ext uri="{BB962C8B-B14F-4D97-AF65-F5344CB8AC3E}">
        <p14:creationId xmlns:p14="http://schemas.microsoft.com/office/powerpoint/2010/main" val="92390641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E1127-CF3C-4215-9447-CC4588A8260D}"/>
              </a:ext>
            </a:extLst>
          </p:cNvPr>
          <p:cNvPicPr>
            <a:picLocks noChangeAspect="1"/>
          </p:cNvPicPr>
          <p:nvPr/>
        </p:nvPicPr>
        <p:blipFill rotWithShape="1">
          <a:blip r:embed="rId2">
            <a:alphaModFix/>
            <a:extLst/>
          </a:blip>
          <a:srcRect l="44941" r="844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50843" y="798445"/>
            <a:ext cx="8582140" cy="1311664"/>
          </a:xfrm>
        </p:spPr>
        <p:txBody>
          <a:bodyPr>
            <a:normAutofit/>
          </a:bodyPr>
          <a:lstStyle/>
          <a:p>
            <a:r>
              <a:rPr lang="en-US" sz="4800" b="1" dirty="0">
                <a:solidFill>
                  <a:srgbClr val="000000"/>
                </a:solidFill>
                <a:latin typeface="Century Gothic" panose="020B0502020202020204" pitchFamily="34" charset="0"/>
              </a:rPr>
              <a:t>KEYS to conflict resolution.</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4997" y="1998133"/>
            <a:ext cx="5485634" cy="4600970"/>
          </a:xfrm>
        </p:spPr>
        <p:txBody>
          <a:bodyPr anchor="ctr">
            <a:noAutofit/>
          </a:bodyPr>
          <a:lstStyle/>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Give a soft answer. </a:t>
            </a:r>
          </a:p>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Take the wrong.</a:t>
            </a:r>
          </a:p>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Acknowledge the sin.</a:t>
            </a:r>
          </a:p>
          <a:p>
            <a:pPr marL="514350" indent="-514350">
              <a:spcBef>
                <a:spcPts val="0"/>
              </a:spcBef>
              <a:spcAft>
                <a:spcPts val="600"/>
              </a:spcAft>
              <a:buFont typeface="+mj-lt"/>
              <a:buAutoNum type="arabicPeriod"/>
            </a:pP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Show</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path to a godly resolution. </a:t>
            </a:r>
          </a:p>
          <a:p>
            <a:pPr marL="514350" indent="-514350">
              <a:spcBef>
                <a:spcPts val="0"/>
              </a:spcBef>
              <a:spcAft>
                <a:spcPts val="60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Ask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forgiveness</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the place of any offence.</a:t>
            </a:r>
          </a:p>
          <a:p>
            <a:pPr marL="0" indent="0">
              <a:spcBef>
                <a:spcPts val="0"/>
              </a:spcBef>
              <a:spcAft>
                <a:spcPts val="600"/>
              </a:spcAft>
              <a:buNone/>
            </a:pP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Call on people to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forgive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1693970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5881" y="4267831"/>
            <a:ext cx="5521655" cy="2132969"/>
          </a:xfrm>
        </p:spPr>
        <p:txBody>
          <a:bodyPr anchor="t">
            <a:normAutofit/>
          </a:bodyPr>
          <a:lstStyle/>
          <a:p>
            <a:pPr algn="l"/>
            <a:r>
              <a:rPr lang="en-US"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a:t>
            </a:r>
            <a:r>
              <a:rPr lang="en-US" b="1" u="sng" cap="all" dirty="0">
                <a:solidFill>
                  <a:srgbClr val="000000"/>
                </a:solidFill>
                <a:effectLst>
                  <a:outerShdw blurRad="38100" dist="38100" dir="2700000" algn="tl">
                    <a:srgbClr val="000000">
                      <a:alpha val="43137"/>
                    </a:srgbClr>
                  </a:outerShdw>
                </a:effectLst>
                <a:latin typeface="Century Gothic" panose="020B0502020202020204" pitchFamily="34" charset="0"/>
              </a:rPr>
              <a:t>Forgiveness</a:t>
            </a:r>
          </a:p>
        </p:txBody>
      </p:sp>
      <p:sp>
        <p:nvSpPr>
          <p:cNvPr id="4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8F2ABD0-85D4-439B-AC86-2C2C0523CD2E}"/>
              </a:ext>
            </a:extLst>
          </p:cNvPr>
          <p:cNvPicPr>
            <a:picLocks noChangeAspect="1"/>
          </p:cNvPicPr>
          <p:nvPr/>
        </p:nvPicPr>
        <p:blipFill rotWithShape="1">
          <a:blip r:embed="rId3">
            <a:alphaModFix/>
            <a:extLst/>
          </a:blip>
          <a:srcRect l="37266" r="3425"/>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08437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Matthew 6:14-15 For if ye forgive men their trespasses, your heavenly Father will also forgive you: 15  But if ye forgive not men their trespasses, neither will your Father forgive your trespasses.</a:t>
            </a:r>
          </a:p>
          <a:p>
            <a:r>
              <a:rPr lang="en-US" sz="3200" dirty="0"/>
              <a:t>Luke 11:4  And forgive us our sins; for we also forgive every one that is indebted to us. And lead us not into temptation; but deliver us from evil.</a:t>
            </a:r>
          </a:p>
        </p:txBody>
      </p:sp>
    </p:spTree>
    <p:extLst>
      <p:ext uri="{BB962C8B-B14F-4D97-AF65-F5344CB8AC3E}">
        <p14:creationId xmlns:p14="http://schemas.microsoft.com/office/powerpoint/2010/main" val="2306883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11:16a  A gracious woman </a:t>
            </a:r>
            <a:r>
              <a:rPr lang="en-US" sz="3200" dirty="0" err="1"/>
              <a:t>retaineth</a:t>
            </a:r>
            <a:r>
              <a:rPr lang="en-US" sz="3200" dirty="0"/>
              <a:t> </a:t>
            </a:r>
            <a:r>
              <a:rPr lang="en-US" sz="3200" dirty="0" err="1"/>
              <a:t>honour</a:t>
            </a:r>
            <a:r>
              <a:rPr lang="en-US" sz="3200" dirty="0"/>
              <a:t>:  </a:t>
            </a:r>
          </a:p>
          <a:p>
            <a:r>
              <a:rPr lang="en-US" sz="3200" dirty="0"/>
              <a:t>Proverbs 31:10  Who can find a virtuous woman? for her price is far above rubies. </a:t>
            </a:r>
          </a:p>
        </p:txBody>
      </p:sp>
    </p:spTree>
    <p:extLst>
      <p:ext uri="{BB962C8B-B14F-4D97-AF65-F5344CB8AC3E}">
        <p14:creationId xmlns:p14="http://schemas.microsoft.com/office/powerpoint/2010/main" val="1256949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EAE10590-B8A8-4681-9FF6-FD87D1B34DC2}"/>
              </a:ext>
            </a:extLst>
          </p:cNvPr>
          <p:cNvPicPr>
            <a:picLocks noGrp="1" noChangeAspect="1"/>
          </p:cNvPicPr>
          <p:nvPr>
            <p:ph idx="1"/>
          </p:nvPr>
        </p:nvPicPr>
        <p:blipFill rotWithShape="1">
          <a:blip r:embed="rId2"/>
          <a:srcRect t="568" b="5682"/>
          <a:stretch/>
        </p:blipFill>
        <p:spPr>
          <a:xfrm>
            <a:off x="20" y="10"/>
            <a:ext cx="12191980" cy="6857990"/>
          </a:xfrm>
          <a:prstGeom prst="rect">
            <a:avLst/>
          </a:prstGeom>
        </p:spPr>
      </p:pic>
      <p:sp>
        <p:nvSpPr>
          <p:cNvPr id="2" name="Title 1">
            <a:extLst>
              <a:ext uri="{FF2B5EF4-FFF2-40B4-BE49-F238E27FC236}">
                <a16:creationId xmlns:a16="http://schemas.microsoft.com/office/drawing/2014/main" id="{419C761F-CD94-477A-B005-3BE6C3D6FA3D}"/>
              </a:ext>
            </a:extLst>
          </p:cNvPr>
          <p:cNvSpPr>
            <a:spLocks noGrp="1"/>
          </p:cNvSpPr>
          <p:nvPr>
            <p:ph type="title"/>
          </p:nvPr>
        </p:nvSpPr>
        <p:spPr>
          <a:xfrm>
            <a:off x="6499952" y="3161842"/>
            <a:ext cx="3370400" cy="3316304"/>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en-US" b="1" dirty="0">
                <a:solidFill>
                  <a:srgbClr val="262626"/>
                </a:solidFill>
              </a:rPr>
              <a:t>God’s final </a:t>
            </a:r>
            <a:r>
              <a:rPr lang="en-US" b="1" u="sng" dirty="0">
                <a:solidFill>
                  <a:srgbClr val="262626"/>
                </a:solidFill>
              </a:rPr>
              <a:t>judgment</a:t>
            </a:r>
            <a:r>
              <a:rPr lang="en-US" b="1" dirty="0">
                <a:solidFill>
                  <a:srgbClr val="262626"/>
                </a:solidFill>
              </a:rPr>
              <a:t>. </a:t>
            </a:r>
          </a:p>
        </p:txBody>
      </p:sp>
    </p:spTree>
    <p:extLst>
      <p:ext uri="{BB962C8B-B14F-4D97-AF65-F5344CB8AC3E}">
        <p14:creationId xmlns:p14="http://schemas.microsoft.com/office/powerpoint/2010/main" val="241101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1264" y="1875722"/>
            <a:ext cx="5782913" cy="3706665"/>
          </a:xfrm>
        </p:spPr>
        <p:txBody>
          <a:bodyPr vert="horz" lIns="91440" tIns="45720" rIns="91440" bIns="45720" rtlCol="0" anchor="t">
            <a:normAutofit/>
          </a:bodyPr>
          <a:lstStyle/>
          <a:p>
            <a:r>
              <a:rPr lang="en-US" sz="5400" b="1" dirty="0">
                <a:solidFill>
                  <a:srgbClr val="000000"/>
                </a:solidFill>
              </a:rPr>
              <a:t>NABAL   vs   ABIGAIL</a:t>
            </a:r>
            <a:br>
              <a:rPr lang="en-US" sz="5400" b="1" dirty="0">
                <a:solidFill>
                  <a:srgbClr val="000000"/>
                </a:solidFill>
              </a:rPr>
            </a:br>
            <a:r>
              <a:rPr lang="en-US" sz="5400" b="1" dirty="0">
                <a:solidFill>
                  <a:srgbClr val="000000"/>
                </a:solidFill>
              </a:rPr>
              <a:t>foolish	          wise</a:t>
            </a:r>
            <a:br>
              <a:rPr lang="en-US" sz="5400" b="1" dirty="0">
                <a:solidFill>
                  <a:srgbClr val="000000"/>
                </a:solidFill>
              </a:rPr>
            </a:br>
            <a:r>
              <a:rPr lang="en-US" sz="5400" b="1" u="sng" dirty="0">
                <a:solidFill>
                  <a:srgbClr val="000000"/>
                </a:solidFill>
              </a:rPr>
              <a:t>DIED</a:t>
            </a:r>
            <a:r>
              <a:rPr lang="en-US" sz="5400" b="1" dirty="0">
                <a:solidFill>
                  <a:srgbClr val="000000"/>
                </a:solidFill>
              </a:rPr>
              <a:t>       </a:t>
            </a:r>
            <a:r>
              <a:rPr lang="en-US" sz="5400" b="1" u="sng" spc="-50" dirty="0">
                <a:solidFill>
                  <a:srgbClr val="000000"/>
                </a:solidFill>
              </a:rPr>
              <a:t>PROMOTED</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C78910-4DCF-49F0-9516-83E3E97CE6B2}"/>
              </a:ext>
            </a:extLst>
          </p:cNvPr>
          <p:cNvPicPr>
            <a:picLocks noChangeAspect="1"/>
          </p:cNvPicPr>
          <p:nvPr/>
        </p:nvPicPr>
        <p:blipFill rotWithShape="1">
          <a:blip r:embed="rId3">
            <a:alphaModFix/>
            <a:extLst/>
          </a:blip>
          <a:srcRect l="6425" r="667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4913157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28E1-84D4-4F85-9D1C-162630182F61}"/>
              </a:ext>
            </a:extLst>
          </p:cNvPr>
          <p:cNvSpPr>
            <a:spLocks noGrp="1"/>
          </p:cNvSpPr>
          <p:nvPr>
            <p:ph type="title"/>
          </p:nvPr>
        </p:nvSpPr>
        <p:spPr>
          <a:xfrm>
            <a:off x="1016000" y="2464858"/>
            <a:ext cx="10515600" cy="1325563"/>
          </a:xfrm>
        </p:spPr>
        <p:txBody>
          <a:bodyPr>
            <a:normAutofit fontScale="90000"/>
          </a:bodyPr>
          <a:lstStyle/>
          <a:p>
            <a:r>
              <a:rPr lang="en-US" sz="4800" b="1" dirty="0">
                <a:solidFill>
                  <a:schemeClr val="bg1"/>
                </a:solidFill>
                <a:latin typeface="Century Gothic" panose="020B0502020202020204" pitchFamily="34" charset="0"/>
              </a:rPr>
              <a:t>David’s response is </a:t>
            </a:r>
            <a:r>
              <a:rPr lang="en-US" sz="4800" b="1" u="sng" dirty="0" err="1">
                <a:solidFill>
                  <a:schemeClr val="bg1"/>
                </a:solidFill>
                <a:latin typeface="Century Gothic" panose="020B0502020202020204" pitchFamily="34" charset="0"/>
              </a:rPr>
              <a:t>dispensationally</a:t>
            </a:r>
            <a:r>
              <a:rPr lang="en-US" sz="4800" b="1" dirty="0">
                <a:solidFill>
                  <a:schemeClr val="bg1"/>
                </a:solidFill>
                <a:latin typeface="Century Gothic" panose="020B0502020202020204" pitchFamily="34" charset="0"/>
              </a:rPr>
              <a:t> appropriate. </a:t>
            </a:r>
            <a:br>
              <a:rPr lang="en-US" sz="4800" b="1" dirty="0">
                <a:solidFill>
                  <a:schemeClr val="bg1"/>
                </a:solidFill>
                <a:latin typeface="Century Gothic" panose="020B0502020202020204" pitchFamily="34" charset="0"/>
              </a:rPr>
            </a:br>
            <a:br>
              <a:rPr lang="en-US" sz="4800" b="1" dirty="0">
                <a:solidFill>
                  <a:schemeClr val="bg1"/>
                </a:solidFill>
                <a:latin typeface="Century Gothic" panose="020B0502020202020204" pitchFamily="34" charset="0"/>
              </a:rPr>
            </a:br>
            <a:r>
              <a:rPr lang="en-US" sz="4800" b="1" dirty="0">
                <a:solidFill>
                  <a:schemeClr val="bg1"/>
                </a:solidFill>
                <a:latin typeface="Century Gothic" panose="020B0502020202020204" pitchFamily="34" charset="0"/>
              </a:rPr>
              <a:t>Today, biblically, we should </a:t>
            </a:r>
            <a:r>
              <a:rPr lang="en-US" sz="4800" b="1" u="sng" dirty="0">
                <a:solidFill>
                  <a:schemeClr val="bg1"/>
                </a:solidFill>
                <a:latin typeface="Century Gothic" panose="020B0502020202020204" pitchFamily="34" charset="0"/>
              </a:rPr>
              <a:t>hate</a:t>
            </a:r>
            <a:r>
              <a:rPr lang="en-US" sz="4800" b="1" dirty="0">
                <a:solidFill>
                  <a:schemeClr val="bg1"/>
                </a:solidFill>
                <a:latin typeface="Century Gothic" panose="020B0502020202020204" pitchFamily="34" charset="0"/>
              </a:rPr>
              <a:t> every false way. </a:t>
            </a:r>
            <a:br>
              <a:rPr lang="en-US" sz="4800" b="1" dirty="0">
                <a:solidFill>
                  <a:schemeClr val="bg1"/>
                </a:solidFill>
                <a:latin typeface="Century Gothic" panose="020B0502020202020204" pitchFamily="34" charset="0"/>
              </a:rPr>
            </a:br>
            <a:br>
              <a:rPr lang="en-US" sz="4800" b="1" dirty="0">
                <a:solidFill>
                  <a:schemeClr val="bg1"/>
                </a:solidFill>
                <a:latin typeface="Century Gothic" panose="020B0502020202020204" pitchFamily="34" charset="0"/>
              </a:rPr>
            </a:br>
            <a:r>
              <a:rPr lang="en-US" sz="4800" b="1" dirty="0">
                <a:solidFill>
                  <a:schemeClr val="bg1"/>
                </a:solidFill>
                <a:latin typeface="Century Gothic" panose="020B0502020202020204" pitchFamily="34" charset="0"/>
              </a:rPr>
              <a:t>Let’s keeps our dispensations straight.</a:t>
            </a:r>
          </a:p>
        </p:txBody>
      </p:sp>
    </p:spTree>
    <p:extLst>
      <p:ext uri="{BB962C8B-B14F-4D97-AF65-F5344CB8AC3E}">
        <p14:creationId xmlns:p14="http://schemas.microsoft.com/office/powerpoint/2010/main" val="39634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Luke 23:34  Then said Jesus, Father, forgive them; for they know not what they do. And they parted his raiment, and cast lots. </a:t>
            </a:r>
          </a:p>
          <a:p>
            <a:r>
              <a:rPr lang="en-US" sz="3200" dirty="0"/>
              <a:t>Romans 5:8  But God </a:t>
            </a:r>
            <a:r>
              <a:rPr lang="en-US" sz="3200" dirty="0" err="1"/>
              <a:t>commendeth</a:t>
            </a:r>
            <a:r>
              <a:rPr lang="en-US" sz="3200" dirty="0"/>
              <a:t> his love toward us, in that, while we were yet sinners, Christ died for us. </a:t>
            </a:r>
          </a:p>
          <a:p>
            <a:r>
              <a:rPr lang="en-US" sz="3200" dirty="0"/>
              <a:t>Ephesians 4:32  And be ye kind one to another, tenderhearted, forgiving one another, even as God for Christ's sake hath forgiven you.</a:t>
            </a:r>
          </a:p>
        </p:txBody>
      </p:sp>
    </p:spTree>
    <p:extLst>
      <p:ext uri="{BB962C8B-B14F-4D97-AF65-F5344CB8AC3E}">
        <p14:creationId xmlns:p14="http://schemas.microsoft.com/office/powerpoint/2010/main" val="271289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5881" y="4267831"/>
            <a:ext cx="5521655" cy="2132969"/>
          </a:xfrm>
        </p:spPr>
        <p:txBody>
          <a:bodyPr anchor="t">
            <a:normAutofit/>
          </a:bodyPr>
          <a:lstStyle/>
          <a:p>
            <a:pPr algn="l"/>
            <a:r>
              <a:rPr lang="en-US"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Forgiveness</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6586186" y="3428999"/>
            <a:ext cx="4805691" cy="838831"/>
          </a:xfrm>
        </p:spPr>
        <p:txBody>
          <a:bodyPr anchor="b">
            <a:normAutofit/>
          </a:bodyPr>
          <a:lstStyle/>
          <a:p>
            <a:pPr algn="l"/>
            <a:r>
              <a:rPr lang="en-US" sz="3200" b="1" dirty="0">
                <a:solidFill>
                  <a:srgbClr val="000000"/>
                </a:solidFill>
                <a:effectLst>
                  <a:outerShdw blurRad="38100" dist="38100" dir="2700000" algn="tl">
                    <a:srgbClr val="000000">
                      <a:alpha val="43137"/>
                    </a:srgbClr>
                  </a:outerShdw>
                </a:effectLst>
              </a:rPr>
              <a:t>1 Samuel 25</a:t>
            </a:r>
          </a:p>
        </p:txBody>
      </p:sp>
      <p:sp>
        <p:nvSpPr>
          <p:cNvPr id="4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8F2ABD0-85D4-439B-AC86-2C2C0523CD2E}"/>
              </a:ext>
            </a:extLst>
          </p:cNvPr>
          <p:cNvPicPr>
            <a:picLocks noChangeAspect="1"/>
          </p:cNvPicPr>
          <p:nvPr/>
        </p:nvPicPr>
        <p:blipFill rotWithShape="1">
          <a:blip r:embed="rId3">
            <a:alphaModFix/>
            <a:extLst/>
          </a:blip>
          <a:srcRect l="37266" r="3425"/>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69991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7207404" y="2418735"/>
            <a:ext cx="4644400" cy="4439265"/>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Vs 18: Bringing the peace offering. </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Notice: she’s moving to prepare against a day of </a:t>
            </a:r>
            <a:r>
              <a:rPr lang="en-US" sz="3200" u="sng" dirty="0">
                <a:latin typeface="Calibri" panose="020F0502020204030204" pitchFamily="34" charset="0"/>
                <a:ea typeface="Calibri" panose="020F0502020204030204" pitchFamily="34" charset="0"/>
                <a:cs typeface="Times New Roman" panose="02020603050405020304" pitchFamily="18" charset="0"/>
              </a:rPr>
              <a:t>wrath</a:t>
            </a:r>
            <a:r>
              <a:rPr lang="en-US" sz="3200" dirty="0">
                <a:latin typeface="Calibri" panose="020F0502020204030204" pitchFamily="34" charset="0"/>
                <a:ea typeface="Calibri" panose="020F0502020204030204" pitchFamily="34" charset="0"/>
                <a:cs typeface="Times New Roman" panose="02020603050405020304" pitchFamily="18" charset="0"/>
              </a:rPr>
              <a:t> that she KNOWS is </a:t>
            </a:r>
            <a:r>
              <a:rPr lang="en-US" sz="3200" u="sng" dirty="0">
                <a:latin typeface="Calibri" panose="020F0502020204030204" pitchFamily="34" charset="0"/>
                <a:ea typeface="Calibri" panose="020F0502020204030204" pitchFamily="34" charset="0"/>
                <a:cs typeface="Times New Roman" panose="02020603050405020304" pitchFamily="18" charset="0"/>
              </a:rPr>
              <a:t>coming</a:t>
            </a:r>
            <a:r>
              <a:rPr lang="en-US" sz="32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7207404" y="365124"/>
            <a:ext cx="4510114" cy="1828800"/>
          </a:xfrm>
        </p:spPr>
        <p:txBody>
          <a:bodyPr>
            <a:normAutofit/>
          </a:bodyPr>
          <a:lstStyle/>
          <a:p>
            <a:r>
              <a:rPr lang="en-US" sz="4800" b="1" dirty="0">
                <a:latin typeface="Century Gothic" panose="020B0502020202020204" pitchFamily="34" charset="0"/>
              </a:rPr>
              <a:t>Abigail’s wise</a:t>
            </a:r>
            <a:br>
              <a:rPr lang="en-US" sz="4800" b="1" dirty="0">
                <a:latin typeface="Century Gothic" panose="020B0502020202020204" pitchFamily="34" charset="0"/>
              </a:rPr>
            </a:br>
            <a:r>
              <a:rPr lang="en-US" sz="4800" b="1" u="sng" dirty="0">
                <a:latin typeface="Century Gothic" panose="020B0502020202020204" pitchFamily="34" charset="0"/>
              </a:rPr>
              <a:t>courage</a:t>
            </a:r>
            <a:r>
              <a:rPr lang="en-US" sz="4800" b="1" dirty="0">
                <a:latin typeface="Century Gothic" panose="020B0502020202020204" pitchFamily="34" charset="0"/>
              </a:rPr>
              <a:t>!</a:t>
            </a:r>
          </a:p>
        </p:txBody>
      </p:sp>
      <p:pic>
        <p:nvPicPr>
          <p:cNvPr id="6" name="Picture 5">
            <a:extLst>
              <a:ext uri="{FF2B5EF4-FFF2-40B4-BE49-F238E27FC236}">
                <a16:creationId xmlns:a16="http://schemas.microsoft.com/office/drawing/2014/main" id="{5A3DD106-0BC9-4AF8-A8B9-C502239D2200}"/>
              </a:ext>
            </a:extLst>
          </p:cNvPr>
          <p:cNvPicPr>
            <a:picLocks noChangeAspect="1"/>
          </p:cNvPicPr>
          <p:nvPr/>
        </p:nvPicPr>
        <p:blipFill>
          <a:blip r:embed="rId2"/>
          <a:stretch>
            <a:fillRect/>
          </a:stretch>
        </p:blipFill>
        <p:spPr>
          <a:xfrm>
            <a:off x="606685" y="723064"/>
            <a:ext cx="6067856" cy="5411872"/>
          </a:xfrm>
          <a:prstGeom prst="rect">
            <a:avLst/>
          </a:prstGeom>
        </p:spPr>
      </p:pic>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Job 21:27-32 Behold, I know your thoughts, and the devices which ye wrongfully imagine against me. 28  For ye say, Where is the house of the prince? and where are the dwelling places of the wicked? 29  Have ye not asked them that go by the way? and do ye not know their tokens, 30  That the wicked is reserved to the day of destruction? they shall be brought forth to the day of wrath. 31  Who shall declare his way to his face? and who shall repay him what he hath done? 32  Yet shall he be brought to the grave, and shall remain in the tomb. </a:t>
            </a:r>
          </a:p>
        </p:txBody>
      </p:sp>
    </p:spTree>
    <p:extLst>
      <p:ext uri="{BB962C8B-B14F-4D97-AF65-F5344CB8AC3E}">
        <p14:creationId xmlns:p14="http://schemas.microsoft.com/office/powerpoint/2010/main" val="33468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11:2-5 When pride cometh, then cometh shame: but with the lowly is wisdom. 3  The integrity of the upright shall guide them: but the perverseness of transgressors shall destroy them. 4  Riches profit not in the day of wrath: but righteousness </a:t>
            </a:r>
            <a:r>
              <a:rPr lang="en-US" sz="3200" dirty="0" err="1"/>
              <a:t>delivereth</a:t>
            </a:r>
            <a:r>
              <a:rPr lang="en-US" sz="3200" dirty="0"/>
              <a:t> from death. 5  The righteousness of the perfect shall direct his way: but the wicked shall fall by his own wickedness. </a:t>
            </a:r>
          </a:p>
        </p:txBody>
      </p:sp>
    </p:spTree>
    <p:extLst>
      <p:ext uri="{BB962C8B-B14F-4D97-AF65-F5344CB8AC3E}">
        <p14:creationId xmlns:p14="http://schemas.microsoft.com/office/powerpoint/2010/main" val="306801045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2:4-6 Or </a:t>
            </a:r>
            <a:r>
              <a:rPr lang="en-US" sz="3200" dirty="0" err="1"/>
              <a:t>despisest</a:t>
            </a:r>
            <a:r>
              <a:rPr lang="en-US" sz="3200" dirty="0"/>
              <a:t> thou the riches of his goodness and forbearance and longsuffering; not knowing that the goodness of God leadeth thee to repentance? 5  But after thy hardness and impenitent heart </a:t>
            </a:r>
            <a:r>
              <a:rPr lang="en-US" sz="3200" dirty="0" err="1"/>
              <a:t>treasurest</a:t>
            </a:r>
            <a:r>
              <a:rPr lang="en-US" sz="3200" dirty="0"/>
              <a:t> up unto thyself wrath against the day of wrath and revelation of the righteous judgment of God; 6  Who will render to every man according to his deeds:</a:t>
            </a:r>
          </a:p>
        </p:txBody>
      </p:sp>
    </p:spTree>
    <p:extLst>
      <p:ext uri="{BB962C8B-B14F-4D97-AF65-F5344CB8AC3E}">
        <p14:creationId xmlns:p14="http://schemas.microsoft.com/office/powerpoint/2010/main" val="364428246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2AB3-1745-41A1-A67D-5167F89A1382}"/>
              </a:ext>
            </a:extLst>
          </p:cNvPr>
          <p:cNvPicPr>
            <a:picLocks noChangeAspect="1"/>
          </p:cNvPicPr>
          <p:nvPr/>
        </p:nvPicPr>
        <p:blipFill rotWithShape="1">
          <a:blip r:embed="rId2">
            <a:alphaModFix/>
            <a:extLst/>
          </a:blip>
          <a:srcRect l="3257" r="350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591733" y="266699"/>
            <a:ext cx="4205505" cy="6324601"/>
          </a:xfrm>
        </p:spPr>
        <p:txBody>
          <a:bodyPr>
            <a:normAutofit/>
          </a:bodyPr>
          <a:lstStyle/>
          <a:p>
            <a:r>
              <a:rPr lang="en-US" b="1" dirty="0">
                <a:solidFill>
                  <a:srgbClr val="000000"/>
                </a:solidFill>
                <a:latin typeface="Century Gothic" panose="020B0502020202020204" pitchFamily="34" charset="0"/>
              </a:rPr>
              <a:t>Abigail went </a:t>
            </a:r>
            <a:r>
              <a:rPr lang="en-US" b="1" u="sng" dirty="0">
                <a:solidFill>
                  <a:srgbClr val="000000"/>
                </a:solidFill>
                <a:latin typeface="Century Gothic" panose="020B0502020202020204" pitchFamily="34" charset="0"/>
              </a:rPr>
              <a:t>behind</a:t>
            </a:r>
            <a:r>
              <a:rPr lang="en-US" b="1" dirty="0">
                <a:solidFill>
                  <a:srgbClr val="000000"/>
                </a:solidFill>
                <a:latin typeface="Century Gothic" panose="020B0502020202020204" pitchFamily="34" charset="0"/>
              </a:rPr>
              <a:t> </a:t>
            </a:r>
            <a:r>
              <a:rPr lang="en-US" b="1" dirty="0" err="1">
                <a:solidFill>
                  <a:srgbClr val="000000"/>
                </a:solidFill>
                <a:latin typeface="Century Gothic" panose="020B0502020202020204" pitchFamily="34" charset="0"/>
              </a:rPr>
              <a:t>Nabal’s</a:t>
            </a:r>
            <a:r>
              <a:rPr lang="en-US" b="1" dirty="0">
                <a:solidFill>
                  <a:srgbClr val="000000"/>
                </a:solidFill>
                <a:latin typeface="Century Gothic" panose="020B0502020202020204" pitchFamily="34" charset="0"/>
              </a:rPr>
              <a:t> </a:t>
            </a:r>
            <a:r>
              <a:rPr lang="en-US" b="1" u="sng" dirty="0">
                <a:solidFill>
                  <a:srgbClr val="000000"/>
                </a:solidFill>
                <a:latin typeface="Century Gothic" panose="020B0502020202020204" pitchFamily="34" charset="0"/>
              </a:rPr>
              <a:t>back</a:t>
            </a:r>
            <a:r>
              <a:rPr lang="en-US" b="1" dirty="0">
                <a:solidFill>
                  <a:srgbClr val="000000"/>
                </a:solidFill>
                <a:latin typeface="Century Gothic" panose="020B0502020202020204" pitchFamily="34" charset="0"/>
              </a:rPr>
              <a:t> to try and stop David’s wrath.</a:t>
            </a:r>
          </a:p>
        </p:txBody>
      </p:sp>
    </p:spTree>
    <p:extLst>
      <p:ext uri="{BB962C8B-B14F-4D97-AF65-F5344CB8AC3E}">
        <p14:creationId xmlns:p14="http://schemas.microsoft.com/office/powerpoint/2010/main" val="10448207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Revelation 6:17  For the great day of his </a:t>
            </a:r>
            <a:r>
              <a:rPr lang="en-US" sz="3200" u="sng" dirty="0"/>
              <a:t>wrath</a:t>
            </a:r>
            <a:r>
              <a:rPr lang="en-US" sz="3200" dirty="0"/>
              <a:t> is come; and who shall be able to stand?</a:t>
            </a:r>
          </a:p>
        </p:txBody>
      </p:sp>
    </p:spTree>
    <p:extLst>
      <p:ext uri="{BB962C8B-B14F-4D97-AF65-F5344CB8AC3E}">
        <p14:creationId xmlns:p14="http://schemas.microsoft.com/office/powerpoint/2010/main" val="378380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CF4B3-090F-4AB2-BF3A-0E067360870C}"/>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20"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b="1" dirty="0">
                <a:solidFill>
                  <a:schemeClr val="tx1">
                    <a:lumMod val="85000"/>
                    <a:lumOff val="15000"/>
                  </a:schemeClr>
                </a:solidFill>
              </a:rPr>
              <a:t>Is one godly woman enough to stand against and army?</a:t>
            </a:r>
          </a:p>
        </p:txBody>
      </p:sp>
      <p:cxnSp>
        <p:nvCxnSpPr>
          <p:cNvPr id="21"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568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063693e43e34b0f94e44b5a2d47a51c3">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54e75b4b9be0974c5e04ca8a3d186866"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5CA6E4-0284-4C55-BDB6-AC4281766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3.xml><?xml version="1.0" encoding="utf-8"?>
<ds:datastoreItem xmlns:ds="http://schemas.openxmlformats.org/officeDocument/2006/customXml" ds:itemID="{E9B2BA3F-9EDF-4B1D-A011-7362EA2DF3A0}">
  <ds:schemaRef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85009109-077a-450e-82c0-9072b8164ed1"/>
    <ds:schemaRef ds:uri="92225faf-0d15-43dc-b0d3-949d76b8318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536</TotalTime>
  <Words>744</Words>
  <Application>Microsoft Office PowerPoint</Application>
  <PresentationFormat>Widescreen</PresentationFormat>
  <Paragraphs>40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David’s Forgiveness</vt:lpstr>
      <vt:lpstr>NABAL   vs   ABIGAIL foolish           wise DIED       PROMOTED</vt:lpstr>
      <vt:lpstr>Abigail’s wise courage!</vt:lpstr>
      <vt:lpstr>PowerPoint Presentation</vt:lpstr>
      <vt:lpstr>PowerPoint Presentation</vt:lpstr>
      <vt:lpstr>PowerPoint Presentation</vt:lpstr>
      <vt:lpstr>Abigail went behind Nabal’s back to try and stop David’s wrath.</vt:lpstr>
      <vt:lpstr>PowerPoint Presentation</vt:lpstr>
      <vt:lpstr>Is one godly woman enough to stand against and army?</vt:lpstr>
      <vt:lpstr>PowerPoint Presentation</vt:lpstr>
      <vt:lpstr>Abigail’s was humble at first sight!</vt:lpstr>
      <vt:lpstr>KEYS to conflict resolution.</vt:lpstr>
      <vt:lpstr>PowerPoint Presentation</vt:lpstr>
      <vt:lpstr>PowerPoint Presentation</vt:lpstr>
      <vt:lpstr>KEYS to conflict resolution.</vt:lpstr>
      <vt:lpstr>David’s Forgiveness</vt:lpstr>
      <vt:lpstr>PowerPoint Presentation</vt:lpstr>
      <vt:lpstr>PowerPoint Presentation</vt:lpstr>
      <vt:lpstr>God’s final judgment. </vt:lpstr>
      <vt:lpstr>David’s response is dispensationally appropriate.   Today, biblically, we should hate every false way.   Let’s keeps our dispensations straight.</vt:lpstr>
      <vt:lpstr>PowerPoint Presentation</vt:lpstr>
      <vt:lpstr>David’s Forgiveness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David’s Forgiveness</dc:title>
  <dc:creator>Sam Miles</dc:creator>
  <cp:lastModifiedBy>Sam Miles</cp:lastModifiedBy>
  <cp:revision>2</cp:revision>
  <dcterms:created xsi:type="dcterms:W3CDTF">2018-10-14T02:33:17Z</dcterms:created>
  <dcterms:modified xsi:type="dcterms:W3CDTF">2018-10-14T13:08:03Z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